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Roca Two Bold" charset="1" panose="00000800000000000000"/>
      <p:regular r:id="rId15"/>
    </p:embeddedFont>
    <p:embeddedFont>
      <p:font typeface="Forum" charset="1" panose="02000000000000000000"/>
      <p:regular r:id="rId16"/>
    </p:embeddedFont>
    <p:embeddedFont>
      <p:font typeface="Hangyaboly" charset="1" panose="00000500000000000000"/>
      <p:regular r:id="rId17"/>
    </p:embeddedFont>
    <p:embeddedFont>
      <p:font typeface="Canva Sans Bold" charset="1" panose="020B0803030501040103"/>
      <p:regular r:id="rId18"/>
    </p:embeddedFont>
    <p:embeddedFont>
      <p:font typeface="Canva Sans" charset="1" panose="020B05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Relationship Id="rId7" Target="../media/image13.jpe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1.jpeg" Type="http://schemas.openxmlformats.org/officeDocument/2006/relationships/image"/><Relationship Id="rId5" Target="https://youtu.be/t7jmIY4L1kQ" TargetMode="External" Type="http://schemas.openxmlformats.org/officeDocument/2006/relationships/video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632894"/>
            <a:ext cx="18288000" cy="11767185"/>
            <a:chOff x="0" y="0"/>
            <a:chExt cx="126321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3215" cy="812800"/>
            </a:xfrm>
            <a:custGeom>
              <a:avLst/>
              <a:gdLst/>
              <a:ahLst/>
              <a:cxnLst/>
              <a:rect r="r" b="b" t="t" l="l"/>
              <a:pathLst>
                <a:path h="812800" w="1263215">
                  <a:moveTo>
                    <a:pt x="0" y="0"/>
                  </a:moveTo>
                  <a:lnTo>
                    <a:pt x="1263215" y="0"/>
                  </a:lnTo>
                  <a:lnTo>
                    <a:pt x="126321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7194" t="0" r="-7194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618868" y="8551664"/>
            <a:ext cx="3317691" cy="1413272"/>
          </a:xfrm>
          <a:custGeom>
            <a:avLst/>
            <a:gdLst/>
            <a:ahLst/>
            <a:cxnLst/>
            <a:rect r="r" b="b" t="t" l="l"/>
            <a:pathLst>
              <a:path h="1413272" w="3317691">
                <a:moveTo>
                  <a:pt x="0" y="0"/>
                </a:moveTo>
                <a:lnTo>
                  <a:pt x="3317691" y="0"/>
                </a:lnTo>
                <a:lnTo>
                  <a:pt x="3317691" y="1413272"/>
                </a:lnTo>
                <a:lnTo>
                  <a:pt x="0" y="1413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513" r="0" b="-1651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18868" y="8551664"/>
            <a:ext cx="3317691" cy="834766"/>
          </a:xfrm>
          <a:custGeom>
            <a:avLst/>
            <a:gdLst/>
            <a:ahLst/>
            <a:cxnLst/>
            <a:rect r="r" b="b" t="t" l="l"/>
            <a:pathLst>
              <a:path h="834766" w="3317691">
                <a:moveTo>
                  <a:pt x="0" y="0"/>
                </a:moveTo>
                <a:lnTo>
                  <a:pt x="3317691" y="0"/>
                </a:lnTo>
                <a:lnTo>
                  <a:pt x="3317691" y="834766"/>
                </a:lnTo>
                <a:lnTo>
                  <a:pt x="0" y="834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673" r="0" b="-10554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7632894"/>
          </a:xfrm>
          <a:custGeom>
            <a:avLst/>
            <a:gdLst/>
            <a:ahLst/>
            <a:cxnLst/>
            <a:rect r="r" b="b" t="t" l="l"/>
            <a:pathLst>
              <a:path h="7632894" w="18288000">
                <a:moveTo>
                  <a:pt x="0" y="0"/>
                </a:moveTo>
                <a:lnTo>
                  <a:pt x="18288000" y="0"/>
                </a:lnTo>
                <a:lnTo>
                  <a:pt x="18288000" y="7632894"/>
                </a:lnTo>
                <a:lnTo>
                  <a:pt x="0" y="7632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88" t="-18254" r="0" b="-18254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-277457" y="-2693890"/>
            <a:ext cx="18842913" cy="10686520"/>
            <a:chOff x="0" y="0"/>
            <a:chExt cx="12316231" cy="6985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0" y="63500"/>
              <a:ext cx="12179681" cy="6858000"/>
            </a:xfrm>
            <a:custGeom>
              <a:avLst/>
              <a:gdLst/>
              <a:ahLst/>
              <a:cxnLst/>
              <a:rect r="r" b="b" t="t" l="l"/>
              <a:pathLst>
                <a:path h="6858000" w="12179681">
                  <a:moveTo>
                    <a:pt x="0" y="0"/>
                  </a:moveTo>
                  <a:lnTo>
                    <a:pt x="0" y="6858000"/>
                  </a:lnTo>
                  <a:lnTo>
                    <a:pt x="12179681" y="6858000"/>
                  </a:lnTo>
                  <a:lnTo>
                    <a:pt x="12179681" y="0"/>
                  </a:lnTo>
                  <a:close/>
                </a:path>
              </a:pathLst>
            </a:custGeom>
            <a:solidFill>
              <a:srgbClr val="0A436B">
                <a:alpha val="75686"/>
              </a:srgbClr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500" y="63500"/>
              <a:ext cx="12189206" cy="6858000"/>
            </a:xfrm>
            <a:custGeom>
              <a:avLst/>
              <a:gdLst/>
              <a:ahLst/>
              <a:cxnLst/>
              <a:rect r="r" b="b" t="t" l="l"/>
              <a:pathLst>
                <a:path h="6858000" w="12189206">
                  <a:moveTo>
                    <a:pt x="12170156" y="9525"/>
                  </a:moveTo>
                  <a:lnTo>
                    <a:pt x="12170156" y="6856222"/>
                  </a:lnTo>
                  <a:lnTo>
                    <a:pt x="9525" y="6856222"/>
                  </a:lnTo>
                  <a:lnTo>
                    <a:pt x="9525" y="9525"/>
                  </a:lnTo>
                  <a:close/>
                  <a:moveTo>
                    <a:pt x="0" y="0"/>
                  </a:moveTo>
                  <a:lnTo>
                    <a:pt x="0" y="6858000"/>
                  </a:lnTo>
                  <a:lnTo>
                    <a:pt x="12189206" y="6858000"/>
                  </a:lnTo>
                  <a:lnTo>
                    <a:pt x="12189206" y="0"/>
                  </a:lnTo>
                  <a:close/>
                </a:path>
              </a:pathLst>
            </a:custGeom>
            <a:solidFill>
              <a:srgbClr val="00243E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857798" y="258863"/>
            <a:ext cx="4430202" cy="7374031"/>
          </a:xfrm>
          <a:custGeom>
            <a:avLst/>
            <a:gdLst/>
            <a:ahLst/>
            <a:cxnLst/>
            <a:rect r="r" b="b" t="t" l="l"/>
            <a:pathLst>
              <a:path h="7374031" w="4430202">
                <a:moveTo>
                  <a:pt x="0" y="0"/>
                </a:moveTo>
                <a:lnTo>
                  <a:pt x="4430202" y="0"/>
                </a:lnTo>
                <a:lnTo>
                  <a:pt x="4430202" y="7374031"/>
                </a:lnTo>
                <a:lnTo>
                  <a:pt x="0" y="73740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6315" t="-29893" r="-212970" b="-2602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48327" y="3243471"/>
            <a:ext cx="829390" cy="1145951"/>
          </a:xfrm>
          <a:custGeom>
            <a:avLst/>
            <a:gdLst/>
            <a:ahLst/>
            <a:cxnLst/>
            <a:rect r="r" b="b" t="t" l="l"/>
            <a:pathLst>
              <a:path h="1145951" w="829390">
                <a:moveTo>
                  <a:pt x="0" y="0"/>
                </a:moveTo>
                <a:lnTo>
                  <a:pt x="829390" y="0"/>
                </a:lnTo>
                <a:lnTo>
                  <a:pt x="829390" y="1145952"/>
                </a:lnTo>
                <a:lnTo>
                  <a:pt x="0" y="1145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1028700"/>
            <a:ext cx="1995597" cy="1122524"/>
          </a:xfrm>
          <a:custGeom>
            <a:avLst/>
            <a:gdLst/>
            <a:ahLst/>
            <a:cxnLst/>
            <a:rect r="r" b="b" t="t" l="l"/>
            <a:pathLst>
              <a:path h="1122524" w="1995597">
                <a:moveTo>
                  <a:pt x="0" y="0"/>
                </a:moveTo>
                <a:lnTo>
                  <a:pt x="1995597" y="0"/>
                </a:lnTo>
                <a:lnTo>
                  <a:pt x="1995597" y="1122524"/>
                </a:lnTo>
                <a:lnTo>
                  <a:pt x="0" y="11225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437485" y="4476299"/>
            <a:ext cx="4967669" cy="651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2"/>
              </a:lnSpc>
              <a:spcBef>
                <a:spcPct val="0"/>
              </a:spcBef>
            </a:pPr>
            <a:r>
              <a:rPr lang="en-US" b="true" sz="3830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A Dutch Bros Co-Pilot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532" y="3273658"/>
            <a:ext cx="951817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Millie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0211" y="6773818"/>
            <a:ext cx="12967587" cy="177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  <a:spcBef>
                <a:spcPct val="0"/>
              </a:spcBef>
            </a:pPr>
            <a:r>
              <a:rPr lang="en-US" sz="337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V</a:t>
            </a:r>
            <a:r>
              <a:rPr lang="en-US" sz="337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oice-to-Order • DutchPass QR Analytics • KDS Automation • Predictive Ops</a:t>
            </a:r>
          </a:p>
          <a:p>
            <a:pPr algn="ctr">
              <a:lnSpc>
                <a:spcPts val="4718"/>
              </a:lnSpc>
              <a:spcBef>
                <a:spcPct val="0"/>
              </a:spcBef>
            </a:pPr>
          </a:p>
          <a:p>
            <a:pPr algn="ctr">
              <a:lnSpc>
                <a:spcPts val="4718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437485" y="5080280"/>
            <a:ext cx="6200944" cy="40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3"/>
              </a:lnSpc>
              <a:spcBef>
                <a:spcPct val="0"/>
              </a:spcBef>
            </a:pPr>
            <a:r>
              <a:rPr lang="en-US" sz="2366">
                <a:solidFill>
                  <a:srgbClr val="FFFFFF"/>
                </a:solidFill>
                <a:latin typeface="Hangyaboly"/>
                <a:ea typeface="Hangyaboly"/>
                <a:cs typeface="Hangyaboly"/>
                <a:sym typeface="Hangyaboly"/>
              </a:rPr>
              <a:t>Aut</a:t>
            </a:r>
            <a:r>
              <a:rPr lang="en-US" sz="2366">
                <a:solidFill>
                  <a:srgbClr val="FFFFFF"/>
                </a:solidFill>
                <a:latin typeface="Hangyaboly"/>
                <a:ea typeface="Hangyaboly"/>
                <a:cs typeface="Hangyaboly"/>
                <a:sym typeface="Hangyaboly"/>
              </a:rPr>
              <a:t>omation does the typing; broistas keep the magic.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9994" y="1891822"/>
            <a:ext cx="2773280" cy="277328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453638" y="1891822"/>
            <a:ext cx="2773280" cy="277328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5136" r="0" b="-2513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467281" y="1891822"/>
            <a:ext cx="2773280" cy="277328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464038" y="5691833"/>
            <a:ext cx="2773280" cy="277328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450395" y="5691833"/>
            <a:ext cx="2773280" cy="277328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33736" y="4775339"/>
            <a:ext cx="3185796" cy="103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6"/>
              </a:lnSpc>
            </a:pPr>
            <a:r>
              <a:rPr lang="en-US" sz="151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Lekshman Babu</a:t>
            </a:r>
          </a:p>
          <a:p>
            <a:pPr algn="ctr">
              <a:lnSpc>
                <a:spcPts val="2116"/>
              </a:lnSpc>
            </a:pPr>
          </a:p>
          <a:p>
            <a:pPr algn="ctr">
              <a:lnSpc>
                <a:spcPts val="2116"/>
              </a:lnSpc>
            </a:pPr>
            <a:r>
              <a:rPr lang="en-US" sz="15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MS Data Science</a:t>
            </a:r>
          </a:p>
          <a:p>
            <a:pPr algn="ctr">
              <a:lnSpc>
                <a:spcPts val="2116"/>
              </a:lnSpc>
              <a:spcBef>
                <a:spcPct val="0"/>
              </a:spcBef>
            </a:pPr>
            <a:r>
              <a:rPr lang="en-US" sz="15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Ira.A.Fulton School of Engineering</a:t>
            </a:r>
            <a:r>
              <a:rPr lang="en-US" b="true" sz="15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56047" y="4775339"/>
            <a:ext cx="3187561" cy="103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6"/>
              </a:lnSpc>
            </a:pPr>
            <a:r>
              <a:rPr lang="en-US" sz="151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Maanesh Mohanraj</a:t>
            </a:r>
          </a:p>
          <a:p>
            <a:pPr algn="ctr">
              <a:lnSpc>
                <a:spcPts val="2116"/>
              </a:lnSpc>
            </a:pPr>
          </a:p>
          <a:p>
            <a:pPr algn="ctr">
              <a:lnSpc>
                <a:spcPts val="2116"/>
              </a:lnSpc>
            </a:pPr>
            <a:r>
              <a:rPr lang="en-US" sz="15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MS Data Science</a:t>
            </a:r>
          </a:p>
          <a:p>
            <a:pPr algn="ctr">
              <a:lnSpc>
                <a:spcPts val="2116"/>
              </a:lnSpc>
              <a:spcBef>
                <a:spcPct val="0"/>
              </a:spcBef>
            </a:pPr>
            <a:r>
              <a:rPr lang="en-US" sz="15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Ira.A.Fulton School of Engineering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46497" y="4775339"/>
            <a:ext cx="3187561" cy="103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6"/>
              </a:lnSpc>
            </a:pPr>
            <a:r>
              <a:rPr lang="en-US" sz="151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Ben Stewart</a:t>
            </a:r>
          </a:p>
          <a:p>
            <a:pPr algn="ctr">
              <a:lnSpc>
                <a:spcPts val="2116"/>
              </a:lnSpc>
            </a:pPr>
          </a:p>
          <a:p>
            <a:pPr algn="ctr">
              <a:lnSpc>
                <a:spcPts val="2116"/>
              </a:lnSpc>
            </a:pPr>
            <a:r>
              <a:rPr lang="en-US" sz="15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MS Computer science</a:t>
            </a:r>
          </a:p>
          <a:p>
            <a:pPr algn="ctr">
              <a:lnSpc>
                <a:spcPts val="2116"/>
              </a:lnSpc>
              <a:spcBef>
                <a:spcPct val="0"/>
              </a:spcBef>
            </a:pPr>
            <a:r>
              <a:rPr lang="en-US" sz="15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Ira.A.Fulton School of Engineering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56898" y="8575534"/>
            <a:ext cx="3187561" cy="103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6"/>
              </a:lnSpc>
            </a:pPr>
            <a:r>
              <a:rPr lang="en-US" sz="151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Vijai Kumar</a:t>
            </a:r>
          </a:p>
          <a:p>
            <a:pPr algn="ctr">
              <a:lnSpc>
                <a:spcPts val="2116"/>
              </a:lnSpc>
            </a:pPr>
          </a:p>
          <a:p>
            <a:pPr algn="ctr">
              <a:lnSpc>
                <a:spcPts val="2116"/>
              </a:lnSpc>
            </a:pPr>
            <a:r>
              <a:rPr lang="en-US" sz="15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MS Data Science</a:t>
            </a:r>
          </a:p>
          <a:p>
            <a:pPr algn="ctr">
              <a:lnSpc>
                <a:spcPts val="2116"/>
              </a:lnSpc>
              <a:spcBef>
                <a:spcPct val="0"/>
              </a:spcBef>
            </a:pPr>
            <a:r>
              <a:rPr lang="en-US" sz="15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Ira.A.Fulton School of Engineering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70549" y="8575534"/>
            <a:ext cx="2732971" cy="103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6"/>
              </a:lnSpc>
            </a:pPr>
            <a:r>
              <a:rPr lang="en-US" sz="151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Jeffrey John Kennedy</a:t>
            </a:r>
          </a:p>
          <a:p>
            <a:pPr algn="ctr">
              <a:lnSpc>
                <a:spcPts val="2116"/>
              </a:lnSpc>
            </a:pPr>
          </a:p>
          <a:p>
            <a:pPr algn="ctr">
              <a:lnSpc>
                <a:spcPts val="2116"/>
              </a:lnSpc>
            </a:pPr>
            <a:r>
              <a:rPr lang="en-US" sz="15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MS Business Analytics</a:t>
            </a:r>
          </a:p>
          <a:p>
            <a:pPr algn="ctr">
              <a:lnSpc>
                <a:spcPts val="2116"/>
              </a:lnSpc>
              <a:spcBef>
                <a:spcPct val="0"/>
              </a:spcBef>
            </a:pPr>
            <a:r>
              <a:rPr lang="en-US" sz="15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W.P.Carey School of Business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77153" y="933450"/>
            <a:ext cx="3726249" cy="958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1"/>
              </a:lnSpc>
              <a:spcBef>
                <a:spcPct val="0"/>
              </a:spcBef>
            </a:pPr>
            <a:r>
              <a:rPr lang="en-US" b="true" sz="5708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Team 2169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1108104">
            <a:off x="11183327" y="8098180"/>
            <a:ext cx="8932785" cy="3019998"/>
          </a:xfrm>
          <a:custGeom>
            <a:avLst/>
            <a:gdLst/>
            <a:ahLst/>
            <a:cxnLst/>
            <a:rect r="r" b="b" t="t" l="l"/>
            <a:pathLst>
              <a:path h="3019998" w="8932785">
                <a:moveTo>
                  <a:pt x="0" y="0"/>
                </a:moveTo>
                <a:lnTo>
                  <a:pt x="8932785" y="0"/>
                </a:lnTo>
                <a:lnTo>
                  <a:pt x="8932785" y="3019998"/>
                </a:lnTo>
                <a:lnTo>
                  <a:pt x="0" y="30199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321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7198" y="-1434912"/>
            <a:ext cx="23203858" cy="13156824"/>
          </a:xfrm>
          <a:custGeom>
            <a:avLst/>
            <a:gdLst/>
            <a:ahLst/>
            <a:cxnLst/>
            <a:rect r="r" b="b" t="t" l="l"/>
            <a:pathLst>
              <a:path h="13156824" w="23203858">
                <a:moveTo>
                  <a:pt x="0" y="0"/>
                </a:moveTo>
                <a:lnTo>
                  <a:pt x="23203858" y="0"/>
                </a:lnTo>
                <a:lnTo>
                  <a:pt x="23203858" y="13156824"/>
                </a:lnTo>
                <a:lnTo>
                  <a:pt x="0" y="1315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9879" y="0"/>
            <a:ext cx="18549658" cy="10517845"/>
          </a:xfrm>
          <a:custGeom>
            <a:avLst/>
            <a:gdLst/>
            <a:ahLst/>
            <a:cxnLst/>
            <a:rect r="r" b="b" t="t" l="l"/>
            <a:pathLst>
              <a:path h="10517845" w="18549658">
                <a:moveTo>
                  <a:pt x="0" y="0"/>
                </a:moveTo>
                <a:lnTo>
                  <a:pt x="18549658" y="0"/>
                </a:lnTo>
                <a:lnTo>
                  <a:pt x="18549658" y="10517845"/>
                </a:lnTo>
                <a:lnTo>
                  <a:pt x="0" y="1051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12931" y="1798837"/>
            <a:ext cx="8904359" cy="106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8"/>
              </a:lnSpc>
              <a:spcBef>
                <a:spcPct val="0"/>
              </a:spcBef>
            </a:pPr>
            <a:r>
              <a:rPr lang="en-US" b="true" sz="6284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82909" y="3468371"/>
            <a:ext cx="14034557" cy="3869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1624" indent="-395812" lvl="1">
              <a:lnSpc>
                <a:spcPts val="5133"/>
              </a:lnSpc>
              <a:buFont typeface="Arial"/>
              <a:buChar char="•"/>
            </a:pPr>
            <a:r>
              <a:rPr lang="en-US" sz="3666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Typing steals time: complex drink + modifiers = slow, error-prone</a:t>
            </a:r>
          </a:p>
          <a:p>
            <a:pPr algn="just" marL="791624" indent="-395812" lvl="1">
              <a:lnSpc>
                <a:spcPts val="5133"/>
              </a:lnSpc>
              <a:buFont typeface="Arial"/>
              <a:buChar char="•"/>
            </a:pPr>
            <a:r>
              <a:rPr lang="en-US" sz="3666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Customer context is late: DutchPass scanned at the end, not the start</a:t>
            </a:r>
          </a:p>
          <a:p>
            <a:pPr algn="just" marL="791624" indent="-395812" lvl="1">
              <a:lnSpc>
                <a:spcPts val="5133"/>
              </a:lnSpc>
              <a:buFont typeface="Arial"/>
              <a:buChar char="•"/>
            </a:pPr>
            <a:r>
              <a:rPr lang="en-US" sz="3666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No “usual” prompt: personalization is manual during a rush</a:t>
            </a:r>
          </a:p>
          <a:p>
            <a:pPr algn="just" marL="791624" indent="-395812" lvl="1">
              <a:lnSpc>
                <a:spcPts val="5133"/>
              </a:lnSpc>
              <a:buFont typeface="Arial"/>
              <a:buChar char="•"/>
            </a:pPr>
            <a:r>
              <a:rPr lang="en-US" sz="3666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KDS isn’t proactive: no rush alerts; no shared ETAs across items</a:t>
            </a:r>
          </a:p>
          <a:p>
            <a:pPr algn="just" marL="791624" indent="-395812" lvl="1">
              <a:lnSpc>
                <a:spcPts val="5133"/>
              </a:lnSpc>
              <a:buFont typeface="Arial"/>
              <a:buChar char="•"/>
            </a:pPr>
            <a:r>
              <a:rPr lang="en-US" sz="3666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Training burden: new broistas struggle with manual system </a:t>
            </a:r>
          </a:p>
          <a:p>
            <a:pPr algn="just">
              <a:lnSpc>
                <a:spcPts val="513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7198" y="-1434912"/>
            <a:ext cx="23203858" cy="13156824"/>
          </a:xfrm>
          <a:custGeom>
            <a:avLst/>
            <a:gdLst/>
            <a:ahLst/>
            <a:cxnLst/>
            <a:rect r="r" b="b" t="t" l="l"/>
            <a:pathLst>
              <a:path h="13156824" w="23203858">
                <a:moveTo>
                  <a:pt x="0" y="0"/>
                </a:moveTo>
                <a:lnTo>
                  <a:pt x="23203858" y="0"/>
                </a:lnTo>
                <a:lnTo>
                  <a:pt x="23203858" y="13156824"/>
                </a:lnTo>
                <a:lnTo>
                  <a:pt x="0" y="1315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2709" y="-201134"/>
            <a:ext cx="18597929" cy="10545216"/>
          </a:xfrm>
          <a:custGeom>
            <a:avLst/>
            <a:gdLst/>
            <a:ahLst/>
            <a:cxnLst/>
            <a:rect r="r" b="b" t="t" l="l"/>
            <a:pathLst>
              <a:path h="10545216" w="18597929">
                <a:moveTo>
                  <a:pt x="0" y="0"/>
                </a:moveTo>
                <a:lnTo>
                  <a:pt x="18597929" y="0"/>
                </a:lnTo>
                <a:lnTo>
                  <a:pt x="18597929" y="10545215"/>
                </a:lnTo>
                <a:lnTo>
                  <a:pt x="0" y="10545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74214" y="2814620"/>
            <a:ext cx="7815690" cy="4083698"/>
          </a:xfrm>
          <a:custGeom>
            <a:avLst/>
            <a:gdLst/>
            <a:ahLst/>
            <a:cxnLst/>
            <a:rect r="r" b="b" t="t" l="l"/>
            <a:pathLst>
              <a:path h="4083698" w="7815690">
                <a:moveTo>
                  <a:pt x="0" y="0"/>
                </a:moveTo>
                <a:lnTo>
                  <a:pt x="7815690" y="0"/>
                </a:lnTo>
                <a:lnTo>
                  <a:pt x="7815690" y="4083698"/>
                </a:lnTo>
                <a:lnTo>
                  <a:pt x="0" y="4083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5612" y="1393038"/>
            <a:ext cx="3169518" cy="106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5"/>
              </a:lnSpc>
              <a:spcBef>
                <a:spcPct val="0"/>
              </a:spcBef>
            </a:pPr>
            <a:r>
              <a:rPr lang="en-US" b="true" sz="6211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Solution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5612" y="2943899"/>
            <a:ext cx="7035478" cy="373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0"/>
              </a:lnSpc>
            </a:pPr>
            <a:r>
              <a:rPr lang="en-US" sz="4278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QR Code</a:t>
            </a:r>
          </a:p>
          <a:p>
            <a:pPr algn="l">
              <a:lnSpc>
                <a:spcPts val="5990"/>
              </a:lnSpc>
            </a:pPr>
            <a:r>
              <a:rPr lang="en-US" sz="4278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Customer Analytics</a:t>
            </a:r>
          </a:p>
          <a:p>
            <a:pPr algn="l">
              <a:lnSpc>
                <a:spcPts val="5990"/>
              </a:lnSpc>
            </a:pPr>
            <a:r>
              <a:rPr lang="en-US" sz="4278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Live Transcription</a:t>
            </a:r>
          </a:p>
          <a:p>
            <a:pPr algn="l">
              <a:lnSpc>
                <a:spcPts val="5990"/>
              </a:lnSpc>
            </a:pPr>
            <a:r>
              <a:rPr lang="en-US" sz="4278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Peak hour Notifications</a:t>
            </a:r>
          </a:p>
          <a:p>
            <a:pPr algn="l">
              <a:lnSpc>
                <a:spcPts val="5990"/>
              </a:lnSpc>
              <a:spcBef>
                <a:spcPct val="0"/>
              </a:spcBef>
            </a:pPr>
            <a:r>
              <a:rPr lang="en-US" sz="4278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Smart Recommendation Engine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7198" y="-1434912"/>
            <a:ext cx="23203858" cy="13156824"/>
          </a:xfrm>
          <a:custGeom>
            <a:avLst/>
            <a:gdLst/>
            <a:ahLst/>
            <a:cxnLst/>
            <a:rect r="r" b="b" t="t" l="l"/>
            <a:pathLst>
              <a:path h="13156824" w="23203858">
                <a:moveTo>
                  <a:pt x="0" y="0"/>
                </a:moveTo>
                <a:lnTo>
                  <a:pt x="23203858" y="0"/>
                </a:lnTo>
                <a:lnTo>
                  <a:pt x="23203858" y="13156824"/>
                </a:lnTo>
                <a:lnTo>
                  <a:pt x="0" y="1315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3659" y="-210659"/>
            <a:ext cx="18597929" cy="10545216"/>
          </a:xfrm>
          <a:custGeom>
            <a:avLst/>
            <a:gdLst/>
            <a:ahLst/>
            <a:cxnLst/>
            <a:rect r="r" b="b" t="t" l="l"/>
            <a:pathLst>
              <a:path h="10545216" w="18597929">
                <a:moveTo>
                  <a:pt x="0" y="0"/>
                </a:moveTo>
                <a:lnTo>
                  <a:pt x="18597929" y="0"/>
                </a:lnTo>
                <a:lnTo>
                  <a:pt x="18597929" y="10545215"/>
                </a:lnTo>
                <a:lnTo>
                  <a:pt x="0" y="10545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19362" y="1028700"/>
            <a:ext cx="7570738" cy="8156599"/>
          </a:xfrm>
          <a:custGeom>
            <a:avLst/>
            <a:gdLst/>
            <a:ahLst/>
            <a:cxnLst/>
            <a:rect r="r" b="b" t="t" l="l"/>
            <a:pathLst>
              <a:path h="8156599" w="7570738">
                <a:moveTo>
                  <a:pt x="0" y="0"/>
                </a:moveTo>
                <a:lnTo>
                  <a:pt x="7570738" y="0"/>
                </a:lnTo>
                <a:lnTo>
                  <a:pt x="7570738" y="8156599"/>
                </a:lnTo>
                <a:lnTo>
                  <a:pt x="0" y="815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927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7949" y="4067160"/>
            <a:ext cx="3850169" cy="107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3"/>
              </a:lnSpc>
              <a:spcBef>
                <a:spcPct val="0"/>
              </a:spcBef>
            </a:pPr>
            <a:r>
              <a:rPr lang="en-US" b="true" sz="6216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Workflow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7198" y="-1434912"/>
            <a:ext cx="23203858" cy="13156824"/>
          </a:xfrm>
          <a:custGeom>
            <a:avLst/>
            <a:gdLst/>
            <a:ahLst/>
            <a:cxnLst/>
            <a:rect r="r" b="b" t="t" l="l"/>
            <a:pathLst>
              <a:path h="13156824" w="23203858">
                <a:moveTo>
                  <a:pt x="0" y="0"/>
                </a:moveTo>
                <a:lnTo>
                  <a:pt x="23203858" y="0"/>
                </a:lnTo>
                <a:lnTo>
                  <a:pt x="23203858" y="13156824"/>
                </a:lnTo>
                <a:lnTo>
                  <a:pt x="0" y="1315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4965" y="0"/>
            <a:ext cx="18597929" cy="10545216"/>
          </a:xfrm>
          <a:custGeom>
            <a:avLst/>
            <a:gdLst/>
            <a:ahLst/>
            <a:cxnLst/>
            <a:rect r="r" b="b" t="t" l="l"/>
            <a:pathLst>
              <a:path h="10545216" w="18597929">
                <a:moveTo>
                  <a:pt x="0" y="0"/>
                </a:moveTo>
                <a:lnTo>
                  <a:pt x="18597930" y="0"/>
                </a:lnTo>
                <a:lnTo>
                  <a:pt x="18597930" y="10545216"/>
                </a:lnTo>
                <a:lnTo>
                  <a:pt x="0" y="10545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14990" y="1730737"/>
            <a:ext cx="6160893" cy="92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b="true" sz="5399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PRODUCT DEMO </a:t>
            </a:r>
          </a:p>
        </p:txBody>
      </p:sp>
      <p:pic>
        <p:nvPicPr>
          <p:cNvPr name="Picture 5" id="5"/>
          <p:cNvPicPr>
            <a:picLocks noChangeAspect="true"/>
          </p:cNvPicPr>
          <p:nvPr>
            <a:videoFile r:link="rId5"/>
          </p:nvPr>
        </p:nvPicPr>
        <p:blipFill>
          <a:blip r:embed="rId4"/>
          <a:stretch>
            <a:fillRect/>
          </a:stretch>
        </p:blipFill>
        <p:spPr>
          <a:xfrm rot="0">
            <a:off x="4595041" y="2650854"/>
            <a:ext cx="9097918" cy="68234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7198" y="-1434912"/>
            <a:ext cx="23203858" cy="13156824"/>
          </a:xfrm>
          <a:custGeom>
            <a:avLst/>
            <a:gdLst/>
            <a:ahLst/>
            <a:cxnLst/>
            <a:rect r="r" b="b" t="t" l="l"/>
            <a:pathLst>
              <a:path h="13156824" w="23203858">
                <a:moveTo>
                  <a:pt x="0" y="0"/>
                </a:moveTo>
                <a:lnTo>
                  <a:pt x="23203858" y="0"/>
                </a:lnTo>
                <a:lnTo>
                  <a:pt x="23203858" y="13156824"/>
                </a:lnTo>
                <a:lnTo>
                  <a:pt x="0" y="1315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5440" y="-258216"/>
            <a:ext cx="18597929" cy="10545216"/>
          </a:xfrm>
          <a:custGeom>
            <a:avLst/>
            <a:gdLst/>
            <a:ahLst/>
            <a:cxnLst/>
            <a:rect r="r" b="b" t="t" l="l"/>
            <a:pathLst>
              <a:path h="10545216" w="18597929">
                <a:moveTo>
                  <a:pt x="0" y="0"/>
                </a:moveTo>
                <a:lnTo>
                  <a:pt x="18597930" y="0"/>
                </a:lnTo>
                <a:lnTo>
                  <a:pt x="18597930" y="10545216"/>
                </a:lnTo>
                <a:lnTo>
                  <a:pt x="0" y="10545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87879" y="5014392"/>
            <a:ext cx="5381832" cy="3590691"/>
          </a:xfrm>
          <a:custGeom>
            <a:avLst/>
            <a:gdLst/>
            <a:ahLst/>
            <a:cxnLst/>
            <a:rect r="r" b="b" t="t" l="l"/>
            <a:pathLst>
              <a:path h="3590691" w="5381832">
                <a:moveTo>
                  <a:pt x="0" y="0"/>
                </a:moveTo>
                <a:lnTo>
                  <a:pt x="5381832" y="0"/>
                </a:lnTo>
                <a:lnTo>
                  <a:pt x="5381832" y="3590691"/>
                </a:lnTo>
                <a:lnTo>
                  <a:pt x="0" y="3590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0303" y="904875"/>
            <a:ext cx="7873591" cy="111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5"/>
              </a:lnSpc>
              <a:spcBef>
                <a:spcPct val="0"/>
              </a:spcBef>
            </a:pPr>
            <a:r>
              <a:rPr lang="en-US" b="true" sz="6554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Business Impact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3700" y="1951440"/>
            <a:ext cx="11336784" cy="2991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3"/>
              </a:lnSpc>
              <a:spcBef>
                <a:spcPct val="0"/>
              </a:spcBef>
            </a:pPr>
            <a:r>
              <a:rPr lang="en-US" sz="2817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Speed: remove typing; line time dr</a:t>
            </a:r>
            <a:r>
              <a:rPr lang="en-US" sz="2817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ops (esp. peaks 7–10a, 11–2, 7–10p)</a:t>
            </a:r>
          </a:p>
          <a:p>
            <a:pPr algn="ctr">
              <a:lnSpc>
                <a:spcPts val="3943"/>
              </a:lnSpc>
              <a:spcBef>
                <a:spcPct val="0"/>
              </a:spcBef>
            </a:pPr>
            <a:r>
              <a:rPr lang="en-US" sz="2817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Accuracy: modifiers captured; remakes reduced</a:t>
            </a:r>
          </a:p>
          <a:p>
            <a:pPr algn="ctr">
              <a:lnSpc>
                <a:spcPts val="3943"/>
              </a:lnSpc>
              <a:spcBef>
                <a:spcPct val="0"/>
              </a:spcBef>
            </a:pPr>
            <a:r>
              <a:rPr lang="en-US" sz="2817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Connection: broista eyes-up; “The Usual” is one-tap authentic</a:t>
            </a:r>
          </a:p>
          <a:p>
            <a:pPr algn="ctr">
              <a:lnSpc>
                <a:spcPts val="3943"/>
              </a:lnSpc>
              <a:spcBef>
                <a:spcPct val="0"/>
              </a:spcBef>
            </a:pPr>
            <a:r>
              <a:rPr lang="en-US" sz="2817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Operational calm: Rush Radar + ETAs = fewer fire-drills</a:t>
            </a:r>
          </a:p>
          <a:p>
            <a:pPr algn="ctr">
              <a:lnSpc>
                <a:spcPts val="3943"/>
              </a:lnSpc>
              <a:spcBef>
                <a:spcPct val="0"/>
              </a:spcBef>
            </a:pPr>
            <a:r>
              <a:rPr lang="en-US" sz="2817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Security: mTLS to gateway; server-side SigV4; no AWS keys in browser.</a:t>
            </a:r>
          </a:p>
          <a:p>
            <a:pPr algn="ctr">
              <a:lnSpc>
                <a:spcPts val="394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970706" y="5257861"/>
            <a:ext cx="6713059" cy="94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23"/>
              </a:lnSpc>
              <a:spcBef>
                <a:spcPct val="0"/>
              </a:spcBef>
            </a:pPr>
            <a:r>
              <a:rPr lang="en-US" b="true" sz="5588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Millie 2.0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26127" y="6120491"/>
            <a:ext cx="8200944" cy="2612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3714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L</a:t>
            </a:r>
            <a:r>
              <a:rPr lang="en-US" sz="3714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oyalty API + personalized offers</a:t>
            </a:r>
          </a:p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3714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B</a:t>
            </a:r>
            <a:r>
              <a:rPr lang="en-US" sz="3714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etter noise handling </a:t>
            </a:r>
          </a:p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3714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Kiosk &amp; mobile voice; A/B testing</a:t>
            </a:r>
          </a:p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3714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Inventory forecasting from demand signals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7198" y="-1434912"/>
            <a:ext cx="23203858" cy="13156824"/>
          </a:xfrm>
          <a:custGeom>
            <a:avLst/>
            <a:gdLst/>
            <a:ahLst/>
            <a:cxnLst/>
            <a:rect r="r" b="b" t="t" l="l"/>
            <a:pathLst>
              <a:path h="13156824" w="23203858">
                <a:moveTo>
                  <a:pt x="0" y="0"/>
                </a:moveTo>
                <a:lnTo>
                  <a:pt x="23203858" y="0"/>
                </a:lnTo>
                <a:lnTo>
                  <a:pt x="23203858" y="13156824"/>
                </a:lnTo>
                <a:lnTo>
                  <a:pt x="0" y="1315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4965" y="-258216"/>
            <a:ext cx="18597929" cy="10545216"/>
          </a:xfrm>
          <a:custGeom>
            <a:avLst/>
            <a:gdLst/>
            <a:ahLst/>
            <a:cxnLst/>
            <a:rect r="r" b="b" t="t" l="l"/>
            <a:pathLst>
              <a:path h="10545216" w="18597929">
                <a:moveTo>
                  <a:pt x="0" y="0"/>
                </a:moveTo>
                <a:lnTo>
                  <a:pt x="18597930" y="0"/>
                </a:lnTo>
                <a:lnTo>
                  <a:pt x="18597930" y="10545216"/>
                </a:lnTo>
                <a:lnTo>
                  <a:pt x="0" y="10545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2707082"/>
            <a:ext cx="11301259" cy="6314578"/>
          </a:xfrm>
          <a:custGeom>
            <a:avLst/>
            <a:gdLst/>
            <a:ahLst/>
            <a:cxnLst/>
            <a:rect r="r" b="b" t="t" l="l"/>
            <a:pathLst>
              <a:path h="6314578" w="11301259">
                <a:moveTo>
                  <a:pt x="0" y="0"/>
                </a:moveTo>
                <a:lnTo>
                  <a:pt x="11301258" y="0"/>
                </a:lnTo>
                <a:lnTo>
                  <a:pt x="11301258" y="6314579"/>
                </a:lnTo>
                <a:lnTo>
                  <a:pt x="0" y="6314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53008" y="904875"/>
            <a:ext cx="7873591" cy="111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5"/>
              </a:lnSpc>
              <a:spcBef>
                <a:spcPct val="0"/>
              </a:spcBef>
            </a:pPr>
            <a:r>
              <a:rPr lang="en-US" b="true" sz="6554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Appendix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62635" y="1951440"/>
            <a:ext cx="7762730" cy="578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8"/>
              </a:lnSpc>
              <a:spcBef>
                <a:spcPct val="0"/>
              </a:spcBef>
            </a:pPr>
            <a:r>
              <a:rPr lang="en-US" b="true" sz="3391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Final output screenshot from Millie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43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3508" y="6481449"/>
            <a:ext cx="18641508" cy="4169892"/>
          </a:xfrm>
          <a:custGeom>
            <a:avLst/>
            <a:gdLst/>
            <a:ahLst/>
            <a:cxnLst/>
            <a:rect r="r" b="b" t="t" l="l"/>
            <a:pathLst>
              <a:path h="4169892" w="18641508">
                <a:moveTo>
                  <a:pt x="0" y="0"/>
                </a:moveTo>
                <a:lnTo>
                  <a:pt x="18641508" y="0"/>
                </a:lnTo>
                <a:lnTo>
                  <a:pt x="18641508" y="4169893"/>
                </a:lnTo>
                <a:lnTo>
                  <a:pt x="0" y="4169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21" t="-22496" r="0" b="-2864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151142" y="3501626"/>
            <a:ext cx="8265071" cy="1641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6"/>
              </a:lnSpc>
              <a:spcBef>
                <a:spcPct val="0"/>
              </a:spcBef>
            </a:pPr>
            <a:r>
              <a:rPr lang="en-US" b="true" sz="4775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End of Presentation and Ready for Q&amp;A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283379"/>
            <a:ext cx="8481408" cy="5650738"/>
          </a:xfrm>
          <a:custGeom>
            <a:avLst/>
            <a:gdLst/>
            <a:ahLst/>
            <a:cxnLst/>
            <a:rect r="r" b="b" t="t" l="l"/>
            <a:pathLst>
              <a:path h="5650738" w="8481408">
                <a:moveTo>
                  <a:pt x="0" y="0"/>
                </a:moveTo>
                <a:lnTo>
                  <a:pt x="8481408" y="0"/>
                </a:lnTo>
                <a:lnTo>
                  <a:pt x="8481408" y="5650738"/>
                </a:lnTo>
                <a:lnTo>
                  <a:pt x="0" y="5650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DAG2k4uACss</dc:identifier>
  <dcterms:modified xsi:type="dcterms:W3CDTF">2011-08-01T06:04:30Z</dcterms:modified>
  <cp:revision>1</cp:revision>
  <dc:title>Dutch Bros Co-Pilot</dc:title>
</cp:coreProperties>
</file>